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2" r:id="rId5"/>
    <p:sldId id="276" r:id="rId6"/>
    <p:sldId id="277" r:id="rId7"/>
    <p:sldId id="278" r:id="rId8"/>
    <p:sldId id="279" r:id="rId9"/>
    <p:sldId id="280" r:id="rId10"/>
    <p:sldId id="284" r:id="rId11"/>
    <p:sldId id="283" r:id="rId12"/>
    <p:sldId id="281" r:id="rId13"/>
    <p:sldId id="282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A30"/>
    <a:srgbClr val="252C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Gráficos</a:t>
            </a:r>
            <a:r>
              <a:rPr lang="pt-BR" baseline="0" dirty="0" smtClean="0"/>
              <a:t> em tempo real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Temperatura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Planilha1!$A$2:$A$5</c:f>
              <c:strCache>
                <c:ptCount val="4"/>
                <c:pt idx="0">
                  <c:v>Sala 1</c:v>
                </c:pt>
                <c:pt idx="1">
                  <c:v>Sala 2</c:v>
                </c:pt>
                <c:pt idx="2">
                  <c:v>Sala 3</c:v>
                </c:pt>
                <c:pt idx="3">
                  <c:v>Sala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18.5</c:v>
                </c:pt>
                <c:pt idx="1">
                  <c:v>23.8</c:v>
                </c:pt>
                <c:pt idx="2">
                  <c:v>22.1</c:v>
                </c:pt>
                <c:pt idx="3">
                  <c:v>19.3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1-411F-9F7A-E791700FF45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Umidade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Planilha1!$A$2:$A$5</c:f>
              <c:strCache>
                <c:ptCount val="4"/>
                <c:pt idx="0">
                  <c:v>Sala 1</c:v>
                </c:pt>
                <c:pt idx="1">
                  <c:v>Sala 2</c:v>
                </c:pt>
                <c:pt idx="2">
                  <c:v>Sala 3</c:v>
                </c:pt>
                <c:pt idx="3">
                  <c:v>Sala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60</c:v>
                </c:pt>
                <c:pt idx="1">
                  <c:v>64</c:v>
                </c:pt>
                <c:pt idx="2">
                  <c:v>63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F1-411F-9F7A-E791700FF4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01408447"/>
        <c:axId val="2001410111"/>
        <c:axId val="0"/>
      </c:bar3DChart>
      <c:catAx>
        <c:axId val="2001408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01410111"/>
        <c:crosses val="autoZero"/>
        <c:auto val="1"/>
        <c:lblAlgn val="ctr"/>
        <c:lblOffset val="100"/>
        <c:noMultiLvlLbl val="0"/>
      </c:catAx>
      <c:valAx>
        <c:axId val="2001410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01408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Temperatura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Planilha1!$A$2:$A$6</c:f>
              <c:strCache>
                <c:ptCount val="5"/>
                <c:pt idx="0">
                  <c:v>Sala 10</c:v>
                </c:pt>
                <c:pt idx="1">
                  <c:v>Sala 11</c:v>
                </c:pt>
                <c:pt idx="2">
                  <c:v>Sala 12</c:v>
                </c:pt>
                <c:pt idx="3">
                  <c:v>Sala 13</c:v>
                </c:pt>
                <c:pt idx="4">
                  <c:v>Sala 14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23.5</c:v>
                </c:pt>
                <c:pt idx="1">
                  <c:v>22.8</c:v>
                </c:pt>
                <c:pt idx="2">
                  <c:v>21.1</c:v>
                </c:pt>
                <c:pt idx="3">
                  <c:v>23.4</c:v>
                </c:pt>
                <c:pt idx="4">
                  <c:v>20.399999999999999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52-4AED-A7EE-D9872077CD1D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Umidade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Planilha1!$A$2:$A$6</c:f>
              <c:strCache>
                <c:ptCount val="5"/>
                <c:pt idx="0">
                  <c:v>Sala 10</c:v>
                </c:pt>
                <c:pt idx="1">
                  <c:v>Sala 11</c:v>
                </c:pt>
                <c:pt idx="2">
                  <c:v>Sala 12</c:v>
                </c:pt>
                <c:pt idx="3">
                  <c:v>Sala 13</c:v>
                </c:pt>
                <c:pt idx="4">
                  <c:v>Sala 14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67</c:v>
                </c:pt>
                <c:pt idx="1">
                  <c:v>64</c:v>
                </c:pt>
                <c:pt idx="2">
                  <c:v>72</c:v>
                </c:pt>
                <c:pt idx="3">
                  <c:v>69</c:v>
                </c:pt>
                <c:pt idx="4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52-4AED-A7EE-D9872077CD1D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Temperatura ideal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5"/>
              </a:solidFill>
              <a:ln w="9525">
                <a:solidFill>
                  <a:schemeClr val="accent5"/>
                </a:solidFill>
                <a:round/>
              </a:ln>
              <a:effectLst/>
            </c:spPr>
          </c:marker>
          <c:cat>
            <c:strRef>
              <c:f>Planilha1!$A$2:$A$6</c:f>
              <c:strCache>
                <c:ptCount val="5"/>
                <c:pt idx="0">
                  <c:v>Sala 10</c:v>
                </c:pt>
                <c:pt idx="1">
                  <c:v>Sala 11</c:v>
                </c:pt>
                <c:pt idx="2">
                  <c:v>Sala 12</c:v>
                </c:pt>
                <c:pt idx="3">
                  <c:v>Sala 13</c:v>
                </c:pt>
                <c:pt idx="4">
                  <c:v>Sala 14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23</c:v>
                </c:pt>
                <c:pt idx="1">
                  <c:v>23</c:v>
                </c:pt>
                <c:pt idx="2">
                  <c:v>20</c:v>
                </c:pt>
                <c:pt idx="3">
                  <c:v>25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652-4AED-A7EE-D9872077CD1D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Umidade ideal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cat>
            <c:strRef>
              <c:f>Planilha1!$A$2:$A$6</c:f>
              <c:strCache>
                <c:ptCount val="5"/>
                <c:pt idx="0">
                  <c:v>Sala 10</c:v>
                </c:pt>
                <c:pt idx="1">
                  <c:v>Sala 11</c:v>
                </c:pt>
                <c:pt idx="2">
                  <c:v>Sala 12</c:v>
                </c:pt>
                <c:pt idx="3">
                  <c:v>Sala 13</c:v>
                </c:pt>
                <c:pt idx="4">
                  <c:v>Sala 14</c:v>
                </c:pt>
              </c:strCache>
            </c:strRef>
          </c:cat>
          <c:val>
            <c:numRef>
              <c:f>Planilha1!$E$2:$E$6</c:f>
              <c:numCache>
                <c:formatCode>General</c:formatCode>
                <c:ptCount val="5"/>
                <c:pt idx="0">
                  <c:v>70</c:v>
                </c:pt>
                <c:pt idx="1">
                  <c:v>68</c:v>
                </c:pt>
                <c:pt idx="2">
                  <c:v>70</c:v>
                </c:pt>
                <c:pt idx="3">
                  <c:v>65</c:v>
                </c:pt>
                <c:pt idx="4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652-4AED-A7EE-D9872077C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1970911"/>
        <c:axId val="911968831"/>
      </c:lineChart>
      <c:catAx>
        <c:axId val="911970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11968831"/>
        <c:crosses val="autoZero"/>
        <c:auto val="1"/>
        <c:lblAlgn val="ctr"/>
        <c:lblOffset val="100"/>
        <c:noMultiLvlLbl val="0"/>
      </c:catAx>
      <c:valAx>
        <c:axId val="911968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1197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FE074F-0501-4CB9-BBB8-A652EE5587D0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F4B66F-7762-4D4F-AF2D-156C08194501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789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70181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461060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7539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9006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612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60792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06561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B72E6-AC54-4BC8-9658-777B6782916C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74843-CF84-49E7-8E29-42E978A5D411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F9D12-22E1-462F-BA10-6C4475AE40C7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DAFA9-7DC9-4442-8F59-9138701E49BB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1" name="Caixa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2D78C1-3FA7-410F-96DB-2A3792D6D7BA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22E13-5865-425F-832C-60A83A8FA258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1C93E-8031-497A-9542-8D0E9D22C0FC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E0616-BF2B-434A-A029-EA4B13AC78D8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1B593-C156-4451-8FB1-6CA37868DD09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09D82-5BBD-4B64-B89E-CD610C064B69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AF032-8B67-4E93-9137-1A3DC0DE4017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42E96C-08D9-403E-9431-3C8C1DF98FAF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FF46E-7892-4B97-8C5C-B65EC44BC84C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182EB-D79D-4B86-83AF-A28245A0668A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49357-06C6-4E6B-9AC6-45B92B5F5930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023C-9AA8-41E9-B477-427960A4EAF3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DE7388-DF24-41C7-B14D-72A23A180D25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0E4A73-7100-4602-A48A-0CE154B561A2}" type="datetime1">
              <a:rPr lang="pt-BR" noProof="1" smtClean="0"/>
              <a:t>23/09/2020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6" y="1193913"/>
            <a:ext cx="4796823" cy="1418658"/>
          </a:xfrm>
        </p:spPr>
        <p:txBody>
          <a:bodyPr rtlCol="0">
            <a:normAutofit/>
          </a:bodyPr>
          <a:lstStyle/>
          <a:p>
            <a:r>
              <a:rPr lang="pt-BR" noProof="1" smtClean="0">
                <a:solidFill>
                  <a:srgbClr val="FFFFFF"/>
                </a:solidFill>
              </a:rPr>
              <a:t>Solução iot</a:t>
            </a:r>
            <a:br>
              <a:rPr lang="pt-BR" noProof="1" smtClean="0">
                <a:solidFill>
                  <a:srgbClr val="FFFFFF"/>
                </a:solidFill>
              </a:rPr>
            </a:br>
            <a:r>
              <a:rPr lang="pt-BR" noProof="1" smtClean="0">
                <a:solidFill>
                  <a:srgbClr val="FFFFFF"/>
                </a:solidFill>
              </a:rPr>
              <a:t>Devband</a:t>
            </a:r>
            <a:endParaRPr lang="pt-BR" noProof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2823" y="2351314"/>
            <a:ext cx="3669062" cy="4232366"/>
          </a:xfrm>
        </p:spPr>
        <p:txBody>
          <a:bodyPr rtlCol="0">
            <a:normAutofit/>
          </a:bodyPr>
          <a:lstStyle/>
          <a:p>
            <a:pPr algn="l" rtl="0"/>
            <a:r>
              <a:rPr lang="pt-BR" noProof="1" smtClean="0">
                <a:solidFill>
                  <a:srgbClr val="FFFFFF"/>
                </a:solidFill>
              </a:rPr>
              <a:t>Grupo composto por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 smtClean="0">
                <a:solidFill>
                  <a:srgbClr val="FFFFFF"/>
                </a:solidFill>
              </a:rPr>
              <a:t>Christian Silva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 smtClean="0">
                <a:solidFill>
                  <a:srgbClr val="FFFFFF"/>
                </a:solidFill>
              </a:rPr>
              <a:t>Dorival Ramos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 smtClean="0">
                <a:solidFill>
                  <a:srgbClr val="FFFFFF"/>
                </a:solidFill>
              </a:rPr>
              <a:t>Felipe Olegario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 smtClean="0">
                <a:solidFill>
                  <a:srgbClr val="FFFFFF"/>
                </a:solidFill>
              </a:rPr>
              <a:t>João Vitor Rosa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 smtClean="0">
                <a:solidFill>
                  <a:srgbClr val="FFFFFF"/>
                </a:solidFill>
              </a:rPr>
              <a:t>Matheus Henrique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 smtClean="0">
                <a:solidFill>
                  <a:srgbClr val="FFFFFF"/>
                </a:solidFill>
              </a:rPr>
              <a:t>Valmor Machado</a:t>
            </a:r>
            <a:endParaRPr lang="pt-BR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5953" y="419595"/>
            <a:ext cx="6779624" cy="1418658"/>
          </a:xfrm>
        </p:spPr>
        <p:txBody>
          <a:bodyPr rtlCol="0">
            <a:normAutofit fontScale="90000"/>
          </a:bodyPr>
          <a:lstStyle/>
          <a:p>
            <a:r>
              <a:rPr lang="pt-BR" noProof="1" smtClean="0">
                <a:solidFill>
                  <a:srgbClr val="FFFFFF"/>
                </a:solidFill>
              </a:rPr>
              <a:t>Obrigado a atenção de todos</a:t>
            </a:r>
            <a:endParaRPr lang="pt-BR" noProof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864" y="2255817"/>
            <a:ext cx="5551713" cy="4232366"/>
          </a:xfrm>
        </p:spPr>
        <p:txBody>
          <a:bodyPr rtlCol="0">
            <a:normAutofit/>
          </a:bodyPr>
          <a:lstStyle/>
          <a:p>
            <a:pPr algn="r" rtl="0"/>
            <a:r>
              <a:rPr lang="pt-BR" noProof="1" smtClean="0">
                <a:solidFill>
                  <a:srgbClr val="FFFFFF"/>
                </a:solidFill>
              </a:rPr>
              <a:t>Site institucional </a:t>
            </a:r>
          </a:p>
          <a:p>
            <a:pPr algn="r" rtl="0"/>
            <a:r>
              <a:rPr lang="pt-BR" noProof="1" smtClean="0">
                <a:solidFill>
                  <a:srgbClr val="FFFFFF"/>
                </a:solidFill>
              </a:rPr>
              <a:t>Devband.com.br</a:t>
            </a:r>
          </a:p>
          <a:p>
            <a:pPr algn="r" rtl="0"/>
            <a:r>
              <a:rPr lang="pt-BR" b="1" noProof="1" smtClean="0">
                <a:solidFill>
                  <a:srgbClr val="FFFFFF"/>
                </a:solidFill>
              </a:rPr>
              <a:t>Telefone</a:t>
            </a:r>
          </a:p>
          <a:p>
            <a:pPr algn="r" rtl="0"/>
            <a:r>
              <a:rPr lang="pt-BR" noProof="1" smtClean="0">
                <a:solidFill>
                  <a:srgbClr val="FFFFFF"/>
                </a:solidFill>
              </a:rPr>
              <a:t>(11) 3456-7890</a:t>
            </a:r>
          </a:p>
          <a:p>
            <a:pPr algn="r" rtl="0"/>
            <a:r>
              <a:rPr lang="pt-BR" b="1" noProof="1" smtClean="0">
                <a:solidFill>
                  <a:srgbClr val="FFFFFF"/>
                </a:solidFill>
              </a:rPr>
              <a:t>E-mail</a:t>
            </a:r>
          </a:p>
          <a:p>
            <a:pPr algn="r" rtl="0"/>
            <a:r>
              <a:rPr lang="pt-BR" noProof="1" smtClean="0">
                <a:solidFill>
                  <a:srgbClr val="FFFFFF"/>
                </a:solidFill>
              </a:rPr>
              <a:t>Devband.grupo4@bandtec.com.br</a:t>
            </a:r>
            <a:endParaRPr lang="pt-BR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9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 smtClean="0"/>
              <a:t>Problemas envolvendo temperatura e umidade</a:t>
            </a:r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161" y="2422635"/>
            <a:ext cx="5839702" cy="3181331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Quais problemas são encontrados?</a:t>
            </a:r>
          </a:p>
          <a:p>
            <a:r>
              <a:rPr lang="pt-BR" dirty="0" smtClean="0"/>
              <a:t>Traz risco a estrutura hospitalar/farmacêutica/</a:t>
            </a:r>
            <a:br>
              <a:rPr lang="pt-BR" dirty="0" smtClean="0"/>
            </a:br>
            <a:r>
              <a:rPr lang="pt-BR" dirty="0" smtClean="0"/>
              <a:t>laboratórios.</a:t>
            </a:r>
          </a:p>
          <a:p>
            <a:r>
              <a:rPr lang="pt-BR" dirty="0" smtClean="0"/>
              <a:t>Risco a saúde dos pacientes e de seus</a:t>
            </a:r>
            <a:br>
              <a:rPr lang="pt-BR" dirty="0" smtClean="0"/>
            </a:br>
            <a:r>
              <a:rPr lang="pt-BR" dirty="0" smtClean="0"/>
              <a:t>funcionários.</a:t>
            </a:r>
          </a:p>
          <a:p>
            <a:r>
              <a:rPr lang="pt-BR" dirty="0" smtClean="0"/>
              <a:t>Risco da qualidade/validade de medicamentos.</a:t>
            </a:r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1815689"/>
            <a:ext cx="5146766" cy="43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 smtClean="0"/>
              <a:t>De acordo com nossa pesquisa</a:t>
            </a:r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464" y="2096064"/>
            <a:ext cx="3605953" cy="446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Hospitais no Brasil</a:t>
            </a:r>
          </a:p>
          <a:p>
            <a:r>
              <a:rPr lang="pt-BR" dirty="0" smtClean="0"/>
              <a:t>10% dos pacientes no</a:t>
            </a:r>
            <a:br>
              <a:rPr lang="pt-BR" dirty="0" smtClean="0"/>
            </a:br>
            <a:r>
              <a:rPr lang="pt-BR" dirty="0" smtClean="0"/>
              <a:t>contraem infecções hospitalares.</a:t>
            </a:r>
          </a:p>
          <a:p>
            <a:r>
              <a:rPr lang="pt-BR" dirty="0" smtClean="0"/>
              <a:t>75% dos hospitais possuem</a:t>
            </a:r>
            <a:br>
              <a:rPr lang="pt-BR" dirty="0" smtClean="0"/>
            </a:br>
            <a:r>
              <a:rPr lang="pt-BR" dirty="0" smtClean="0"/>
              <a:t>monitoramento manual.</a:t>
            </a:r>
          </a:p>
          <a:p>
            <a:r>
              <a:rPr lang="pt-BR" dirty="0" smtClean="0"/>
              <a:t>70% dos pacientes tem problemas respiratórios</a:t>
            </a:r>
          </a:p>
          <a:p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4048861" y="2096064"/>
            <a:ext cx="3984796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Farmácias no Brasil</a:t>
            </a:r>
          </a:p>
          <a:p>
            <a:r>
              <a:rPr lang="pt-BR" dirty="0" smtClean="0"/>
              <a:t>Temperatura ideal para conservação é de 15ºC a 30º.</a:t>
            </a:r>
          </a:p>
          <a:p>
            <a:r>
              <a:rPr lang="pt-BR" dirty="0" smtClean="0"/>
              <a:t>Remédios com insulina ou nitroglicerina podem gerar risco de morte.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258833" y="2096064"/>
            <a:ext cx="3680618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Laboratórios no Brasil</a:t>
            </a:r>
          </a:p>
          <a:p>
            <a:r>
              <a:rPr lang="pt-BR" dirty="0" smtClean="0"/>
              <a:t>Temperatura recomendado e de condições como “refrigerada” ou “congelada” é de 2ºC a 8ºC e -20ºC;</a:t>
            </a:r>
          </a:p>
        </p:txBody>
      </p:sp>
      <p:sp>
        <p:nvSpPr>
          <p:cNvPr id="7" name="Retângulo 6"/>
          <p:cNvSpPr/>
          <p:nvPr/>
        </p:nvSpPr>
        <p:spPr>
          <a:xfrm>
            <a:off x="6910251" y="6001434"/>
            <a:ext cx="5281749" cy="76635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7067005" y="6061445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Todos os estudos feitos foram obtidas  de fontes confiáveis compartilhada pela ANVISA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58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36" y="385887"/>
            <a:ext cx="6349154" cy="1326321"/>
          </a:xfrm>
        </p:spPr>
        <p:txBody>
          <a:bodyPr rtlCol="0">
            <a:normAutofit/>
          </a:bodyPr>
          <a:lstStyle/>
          <a:p>
            <a:r>
              <a:rPr lang="pt-BR" noProof="1" smtClean="0"/>
              <a:t>Nossa solução</a:t>
            </a:r>
            <a:endParaRPr lang="pt-BR" noProof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037" y="2096065"/>
            <a:ext cx="5918078" cy="3695136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Facilitar no monitoramento de alas importantes</a:t>
            </a:r>
            <a:br>
              <a:rPr lang="pt-BR" dirty="0" smtClean="0"/>
            </a:br>
            <a:r>
              <a:rPr lang="pt-BR" dirty="0" smtClean="0"/>
              <a:t>como</a:t>
            </a:r>
          </a:p>
          <a:p>
            <a:r>
              <a:rPr lang="pt-BR" dirty="0" smtClean="0"/>
              <a:t>Sistema simples e de fácil entendimento.</a:t>
            </a:r>
          </a:p>
          <a:p>
            <a:r>
              <a:rPr lang="pt-BR" dirty="0" smtClean="0"/>
              <a:t>Gráficos sensíveis e precisos.</a:t>
            </a:r>
          </a:p>
          <a:p>
            <a:r>
              <a:rPr lang="pt-BR" dirty="0" smtClean="0"/>
              <a:t>Agilidade no monitoramento.</a:t>
            </a:r>
          </a:p>
          <a:p>
            <a:r>
              <a:rPr lang="pt-BR" dirty="0" smtClean="0"/>
              <a:t>Notificação em picos determinadas pelo</a:t>
            </a:r>
            <a:br>
              <a:rPr lang="pt-BR" dirty="0" smtClean="0"/>
            </a:br>
            <a:r>
              <a:rPr lang="pt-BR" dirty="0" smtClean="0"/>
              <a:t>profissional de controle e qualidade.</a:t>
            </a:r>
          </a:p>
        </p:txBody>
      </p:sp>
      <p:graphicFrame>
        <p:nvGraphicFramePr>
          <p:cNvPr id="10" name="Gráfico 9"/>
          <p:cNvGraphicFramePr/>
          <p:nvPr>
            <p:extLst>
              <p:ext uri="{D42A27DB-BD31-4B8C-83A1-F6EECF244321}">
                <p14:modId xmlns:p14="http://schemas.microsoft.com/office/powerpoint/2010/main" val="3639133225"/>
              </p:ext>
            </p:extLst>
          </p:nvPr>
        </p:nvGraphicFramePr>
        <p:xfrm>
          <a:off x="6276702" y="720681"/>
          <a:ext cx="5708469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37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 smtClean="0"/>
              <a:t>Design do nosso site</a:t>
            </a:r>
            <a:endParaRPr lang="pt-BR" noProof="1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26308" y="1712208"/>
            <a:ext cx="4102001" cy="446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Página principal </a:t>
            </a:r>
          </a:p>
          <a:p>
            <a:pPr marL="0" indent="0">
              <a:buNone/>
            </a:pPr>
            <a:r>
              <a:rPr lang="pt-BR" dirty="0" smtClean="0"/>
              <a:t>O design do site é simples e agradável, de fácil entendimento, trazendo o conforto do trabalho na palma de sua mão.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97" y="1467644"/>
            <a:ext cx="7016952" cy="39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29" y="256517"/>
            <a:ext cx="10353761" cy="672204"/>
          </a:xfrm>
        </p:spPr>
        <p:txBody>
          <a:bodyPr rtlCol="0">
            <a:normAutofit/>
          </a:bodyPr>
          <a:lstStyle/>
          <a:p>
            <a:r>
              <a:rPr lang="pt-BR" noProof="1" smtClean="0"/>
              <a:t>Diagrama da solução</a:t>
            </a:r>
            <a:endParaRPr lang="pt-BR" noProof="1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253128" y="1072128"/>
            <a:ext cx="6153210" cy="548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Passo a passo a seguir</a:t>
            </a:r>
          </a:p>
          <a:p>
            <a:r>
              <a:rPr lang="pt-BR" dirty="0" smtClean="0"/>
              <a:t>Sensores instalado por nossa equipe em alas dos hospitais/laboratórios/farmácias.</a:t>
            </a:r>
          </a:p>
          <a:p>
            <a:r>
              <a:rPr lang="pt-BR" dirty="0" smtClean="0"/>
              <a:t>Profissional de controle de qualidade terá ao sistema.</a:t>
            </a:r>
          </a:p>
          <a:p>
            <a:r>
              <a:rPr lang="pt-BR" dirty="0" smtClean="0"/>
              <a:t>Após efetuar login no site, obtém visão em gráfico de todas as salas com sensores sensíveis e precisos.</a:t>
            </a:r>
          </a:p>
          <a:p>
            <a:r>
              <a:rPr lang="pt-BR" dirty="0" smtClean="0"/>
              <a:t>Receberá notificações caso haja alguma anomalia na temperatura e umidade dos ambientes.</a:t>
            </a:r>
          </a:p>
          <a:p>
            <a:endParaRPr lang="pt-BR" dirty="0" smtClean="0"/>
          </a:p>
        </p:txBody>
      </p:sp>
      <p:graphicFrame>
        <p:nvGraphicFramePr>
          <p:cNvPr id="17" name="Gráfico 16"/>
          <p:cNvGraphicFramePr/>
          <p:nvPr>
            <p:extLst>
              <p:ext uri="{D42A27DB-BD31-4B8C-83A1-F6EECF244321}">
                <p14:modId xmlns:p14="http://schemas.microsoft.com/office/powerpoint/2010/main" val="2885413350"/>
              </p:ext>
            </p:extLst>
          </p:nvPr>
        </p:nvGraphicFramePr>
        <p:xfrm>
          <a:off x="6380212" y="3645226"/>
          <a:ext cx="5394961" cy="291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5" y="1058290"/>
            <a:ext cx="4767943" cy="2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29" y="26658"/>
            <a:ext cx="10353761" cy="881210"/>
          </a:xfrm>
        </p:spPr>
        <p:txBody>
          <a:bodyPr rtlCol="0">
            <a:normAutofit/>
          </a:bodyPr>
          <a:lstStyle/>
          <a:p>
            <a:r>
              <a:rPr lang="pt-BR" noProof="1" smtClean="0"/>
              <a:t>Simulador financeiro</a:t>
            </a:r>
            <a:endParaRPr lang="pt-BR" noProof="1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326308" y="1712208"/>
            <a:ext cx="4102001" cy="446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 smtClean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00" y="1972776"/>
            <a:ext cx="5485890" cy="381407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919129" y="2587149"/>
            <a:ext cx="4193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Layout de nosso simulador financeiro.</a:t>
            </a:r>
          </a:p>
          <a:p>
            <a:endParaRPr lang="pt-BR" dirty="0"/>
          </a:p>
          <a:p>
            <a:r>
              <a:rPr lang="pt-BR" dirty="0" smtClean="0"/>
              <a:t>Como no exemplo ao lado, podemos colocar a quantidade de pacientes por ano e inserir a quantidade de alas nesse hospital.</a:t>
            </a:r>
          </a:p>
          <a:p>
            <a:r>
              <a:rPr lang="pt-BR" dirty="0" smtClean="0"/>
              <a:t>No resultado a seguir, terá um orçamento detalhado e com a nossa solução, poderá salvar mais vidas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500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701777"/>
          </a:xfrm>
        </p:spPr>
        <p:txBody>
          <a:bodyPr rtlCol="0">
            <a:normAutofit/>
          </a:bodyPr>
          <a:lstStyle/>
          <a:p>
            <a:r>
              <a:rPr lang="pt-BR" noProof="1" smtClean="0"/>
              <a:t>Nosso banco de dados</a:t>
            </a:r>
            <a:endParaRPr lang="pt-BR" noProof="1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7713943" y="2282647"/>
            <a:ext cx="2567155" cy="516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Tabela Usuários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813678" y="1290705"/>
            <a:ext cx="2567155" cy="516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Tabela Hospital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3678" y="3748076"/>
            <a:ext cx="2567155" cy="51650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Tabela Sensor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94" y="2793002"/>
            <a:ext cx="5619750" cy="12954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9" y="1755553"/>
            <a:ext cx="5353050" cy="11239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69" y="5026617"/>
            <a:ext cx="3657600" cy="161925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63" y="4264584"/>
            <a:ext cx="3238500" cy="1171575"/>
          </a:xfrm>
          <a:prstGeom prst="rect">
            <a:avLst/>
          </a:prstGeom>
        </p:spPr>
      </p:pic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7942063" y="4556230"/>
            <a:ext cx="2110913" cy="516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Tabela Registro</a:t>
            </a:r>
          </a:p>
        </p:txBody>
      </p:sp>
    </p:spTree>
    <p:extLst>
      <p:ext uri="{BB962C8B-B14F-4D97-AF65-F5344CB8AC3E}">
        <p14:creationId xmlns:p14="http://schemas.microsoft.com/office/powerpoint/2010/main" val="4537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 smtClean="0"/>
              <a:t>Backlog do projeto</a:t>
            </a:r>
            <a:endParaRPr lang="pt-BR" noProof="1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00287" y="1619794"/>
            <a:ext cx="4071501" cy="489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Na criação do backlog</a:t>
            </a:r>
            <a:r>
              <a:rPr lang="pt-BR" dirty="0"/>
              <a:t> </a:t>
            </a:r>
            <a:r>
              <a:rPr lang="pt-BR" dirty="0" smtClean="0"/>
              <a:t>temos</a:t>
            </a:r>
          </a:p>
          <a:p>
            <a:r>
              <a:rPr lang="pt-BR" dirty="0" smtClean="0"/>
              <a:t>ID como identificador.</a:t>
            </a:r>
          </a:p>
          <a:p>
            <a:r>
              <a:rPr lang="pt-BR" dirty="0" smtClean="0"/>
              <a:t>requisitos necessários.</a:t>
            </a:r>
          </a:p>
          <a:p>
            <a:r>
              <a:rPr lang="pt-BR" dirty="0" smtClean="0"/>
              <a:t> classificação de essencial, importante e desejável.</a:t>
            </a:r>
          </a:p>
          <a:p>
            <a:r>
              <a:rPr lang="pt-BR" dirty="0" smtClean="0"/>
              <a:t>Funcional ou não funcional</a:t>
            </a:r>
            <a:br>
              <a:rPr lang="pt-BR" dirty="0" smtClean="0"/>
            </a:br>
            <a:r>
              <a:rPr lang="pt-BR" dirty="0" smtClean="0"/>
              <a:t>Funcional</a:t>
            </a:r>
            <a:r>
              <a:rPr lang="pt-BR" dirty="0"/>
              <a:t> </a:t>
            </a:r>
            <a:r>
              <a:rPr lang="pt-BR" dirty="0" smtClean="0"/>
              <a:t>= é necessário para o funcionamento do nosso site.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Não funcional = caso der erro, não impactará no funcionamento geral.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76" y="1712208"/>
            <a:ext cx="7170939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18_TF44600913.potx" id="{ABB147E5-5F54-4398-9ACA-3C5069EF70B8}" vid="{557260E8-87C3-40E4-9E3A-E1C0C9AB9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5A5B28-3D16-4621-8849-6D474A759E29}">
  <ds:schemaRefs>
    <ds:schemaRef ds:uri="http://purl.org/dc/elements/1.1/"/>
    <ds:schemaRef ds:uri="16c05727-aa75-4e4a-9b5f-8a80a1165891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damasco</Template>
  <TotalTime>0</TotalTime>
  <Words>325</Words>
  <Application>Microsoft Office PowerPoint</Application>
  <PresentationFormat>Widescreen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Damasco</vt:lpstr>
      <vt:lpstr>Solução iot Devband</vt:lpstr>
      <vt:lpstr>Problemas envolvendo temperatura e umidade</vt:lpstr>
      <vt:lpstr>De acordo com nossa pesquisa</vt:lpstr>
      <vt:lpstr>Nossa solução</vt:lpstr>
      <vt:lpstr>Design do nosso site</vt:lpstr>
      <vt:lpstr>Diagrama da solução</vt:lpstr>
      <vt:lpstr>Simulador financeiro</vt:lpstr>
      <vt:lpstr>Nosso banco de dados</vt:lpstr>
      <vt:lpstr>Backlog do projeto</vt:lpstr>
      <vt:lpstr>Obrigado a atenção de 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2020-09-23T20:25:02Z</dcterms:created>
  <dcterms:modified xsi:type="dcterms:W3CDTF">2020-09-24T02:43:19Z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